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336" r:id="rId2"/>
    <p:sldId id="409" r:id="rId3"/>
    <p:sldId id="410" r:id="rId4"/>
    <p:sldId id="377" r:id="rId5"/>
    <p:sldId id="385" r:id="rId6"/>
    <p:sldId id="407" r:id="rId7"/>
    <p:sldId id="412" r:id="rId8"/>
    <p:sldId id="399" r:id="rId9"/>
    <p:sldId id="400" r:id="rId10"/>
    <p:sldId id="401" r:id="rId11"/>
    <p:sldId id="402" r:id="rId12"/>
    <p:sldId id="413" r:id="rId13"/>
    <p:sldId id="414" r:id="rId14"/>
    <p:sldId id="403" r:id="rId15"/>
    <p:sldId id="390" r:id="rId16"/>
    <p:sldId id="411" r:id="rId17"/>
    <p:sldId id="395" r:id="rId18"/>
  </p:sldIdLst>
  <p:sldSz cx="9144000" cy="6858000" type="screen4x3"/>
  <p:notesSz cx="6858000" cy="9144000"/>
  <p:defaultTextStyle>
    <a:defPPr>
      <a:defRPr lang="es-CL"/>
    </a:defPPr>
    <a:lvl1pPr algn="l" rtl="0" fontAlgn="base">
      <a:spcBef>
        <a:spcPct val="0"/>
      </a:spcBef>
      <a:spcAft>
        <a:spcPct val="0"/>
      </a:spcAft>
      <a:defRPr kern="1200">
        <a:solidFill>
          <a:schemeClr val="tx1"/>
        </a:solidFill>
        <a:latin typeface="Trebuchet MS" pitchFamily="34" charset="0"/>
        <a:ea typeface="+mn-ea"/>
        <a:cs typeface="Arial" charset="0"/>
      </a:defRPr>
    </a:lvl1pPr>
    <a:lvl2pPr marL="457200" algn="l" rtl="0" fontAlgn="base">
      <a:spcBef>
        <a:spcPct val="0"/>
      </a:spcBef>
      <a:spcAft>
        <a:spcPct val="0"/>
      </a:spcAft>
      <a:defRPr kern="1200">
        <a:solidFill>
          <a:schemeClr val="tx1"/>
        </a:solidFill>
        <a:latin typeface="Trebuchet MS" pitchFamily="34" charset="0"/>
        <a:ea typeface="+mn-ea"/>
        <a:cs typeface="Arial" charset="0"/>
      </a:defRPr>
    </a:lvl2pPr>
    <a:lvl3pPr marL="914400" algn="l" rtl="0" fontAlgn="base">
      <a:spcBef>
        <a:spcPct val="0"/>
      </a:spcBef>
      <a:spcAft>
        <a:spcPct val="0"/>
      </a:spcAft>
      <a:defRPr kern="1200">
        <a:solidFill>
          <a:schemeClr val="tx1"/>
        </a:solidFill>
        <a:latin typeface="Trebuchet MS" pitchFamily="34" charset="0"/>
        <a:ea typeface="+mn-ea"/>
        <a:cs typeface="Arial" charset="0"/>
      </a:defRPr>
    </a:lvl3pPr>
    <a:lvl4pPr marL="1371600" algn="l" rtl="0" fontAlgn="base">
      <a:spcBef>
        <a:spcPct val="0"/>
      </a:spcBef>
      <a:spcAft>
        <a:spcPct val="0"/>
      </a:spcAft>
      <a:defRPr kern="1200">
        <a:solidFill>
          <a:schemeClr val="tx1"/>
        </a:solidFill>
        <a:latin typeface="Trebuchet MS" pitchFamily="34" charset="0"/>
        <a:ea typeface="+mn-ea"/>
        <a:cs typeface="Arial" charset="0"/>
      </a:defRPr>
    </a:lvl4pPr>
    <a:lvl5pPr marL="1828800" algn="l" rtl="0" fontAlgn="base">
      <a:spcBef>
        <a:spcPct val="0"/>
      </a:spcBef>
      <a:spcAft>
        <a:spcPct val="0"/>
      </a:spcAft>
      <a:defRPr kern="1200">
        <a:solidFill>
          <a:schemeClr val="tx1"/>
        </a:solidFill>
        <a:latin typeface="Trebuchet MS" pitchFamily="34" charset="0"/>
        <a:ea typeface="+mn-ea"/>
        <a:cs typeface="Arial" charset="0"/>
      </a:defRPr>
    </a:lvl5pPr>
    <a:lvl6pPr marL="2286000" algn="l" defTabSz="914400" rtl="0" eaLnBrk="1" latinLnBrk="0" hangingPunct="1">
      <a:defRPr kern="1200">
        <a:solidFill>
          <a:schemeClr val="tx1"/>
        </a:solidFill>
        <a:latin typeface="Trebuchet MS" pitchFamily="34" charset="0"/>
        <a:ea typeface="+mn-ea"/>
        <a:cs typeface="Arial" charset="0"/>
      </a:defRPr>
    </a:lvl6pPr>
    <a:lvl7pPr marL="2743200" algn="l" defTabSz="914400" rtl="0" eaLnBrk="1" latinLnBrk="0" hangingPunct="1">
      <a:defRPr kern="1200">
        <a:solidFill>
          <a:schemeClr val="tx1"/>
        </a:solidFill>
        <a:latin typeface="Trebuchet MS" pitchFamily="34" charset="0"/>
        <a:ea typeface="+mn-ea"/>
        <a:cs typeface="Arial" charset="0"/>
      </a:defRPr>
    </a:lvl7pPr>
    <a:lvl8pPr marL="3200400" algn="l" defTabSz="914400" rtl="0" eaLnBrk="1" latinLnBrk="0" hangingPunct="1">
      <a:defRPr kern="1200">
        <a:solidFill>
          <a:schemeClr val="tx1"/>
        </a:solidFill>
        <a:latin typeface="Trebuchet MS" pitchFamily="34" charset="0"/>
        <a:ea typeface="+mn-ea"/>
        <a:cs typeface="Arial" charset="0"/>
      </a:defRPr>
    </a:lvl8pPr>
    <a:lvl9pPr marL="3657600" algn="l" defTabSz="914400" rtl="0" eaLnBrk="1" latinLnBrk="0" hangingPunct="1">
      <a:defRPr kern="1200">
        <a:solidFill>
          <a:schemeClr val="tx1"/>
        </a:solidFill>
        <a:latin typeface="Trebuchet MS"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cola.violani" initials="n"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a:srgbClr val="008000"/>
    <a:srgbClr val="5BA3A2"/>
    <a:srgbClr val="3D217F"/>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69" d="100"/>
          <a:sy n="69" d="100"/>
        </p:scale>
        <p:origin x="141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cs typeface="+mn-cs"/>
              </a:defRPr>
            </a:lvl1pPr>
          </a:lstStyle>
          <a:p>
            <a:pPr>
              <a:defRPr/>
            </a:pPr>
            <a:endParaRPr lang="es-CL"/>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cs typeface="+mn-cs"/>
              </a:defRPr>
            </a:lvl1pPr>
          </a:lstStyle>
          <a:p>
            <a:pPr>
              <a:defRPr/>
            </a:pPr>
            <a:fld id="{4F3AFBE6-E18B-40FA-947A-785DC0B5C3C8}" type="datetimeFigureOut">
              <a:rPr lang="es-CL"/>
              <a:pPr>
                <a:defRPr/>
              </a:pPr>
              <a:t>19-03-2019</a:t>
            </a:fld>
            <a:endParaRPr lang="es-C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CL"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s-CL"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cs typeface="+mn-cs"/>
              </a:defRPr>
            </a:lvl1pPr>
          </a:lstStyle>
          <a:p>
            <a:pPr>
              <a:defRPr/>
            </a:pPr>
            <a:endParaRPr lang="es-CL"/>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cs typeface="+mn-cs"/>
              </a:defRPr>
            </a:lvl1pPr>
          </a:lstStyle>
          <a:p>
            <a:pPr>
              <a:defRPr/>
            </a:pPr>
            <a:fld id="{B1C5DC3C-27B2-4D2C-A3DA-9BFB14F230B1}" type="slidenum">
              <a:rPr lang="es-CL" altLang="es-CL"/>
              <a:pPr>
                <a:defRPr/>
              </a:pPr>
              <a:t>‹Nº›</a:t>
            </a:fld>
            <a:endParaRPr lang="es-CL" altLang="es-CL"/>
          </a:p>
        </p:txBody>
      </p:sp>
    </p:spTree>
    <p:extLst>
      <p:ext uri="{BB962C8B-B14F-4D97-AF65-F5344CB8AC3E}">
        <p14:creationId xmlns:p14="http://schemas.microsoft.com/office/powerpoint/2010/main" val="203976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n-US"/>
              <a:t>Haga clic para modificar el estilo de título del patrón</a:t>
            </a:r>
            <a:endParaRPr lang="es-CL"/>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Haga clic para modificar el estilo de subtítulo del patrón</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40234F00-F236-40BB-A194-7EF01001A17F}" type="slidenum">
              <a:rPr lang="es-CL" altLang="es-CL"/>
              <a:pPr>
                <a:defRPr/>
              </a:pPr>
              <a:t>‹Nº›</a:t>
            </a:fld>
            <a:endParaRPr lang="es-CL" altLang="es-C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t>Haga clic para modificar el estilo de título del patrón</a:t>
            </a:r>
            <a:endParaRPr lang="es-CL"/>
          </a:p>
        </p:txBody>
      </p:sp>
      <p:sp>
        <p:nvSpPr>
          <p:cNvPr id="3" name="Marcador de texto vertical 2"/>
          <p:cNvSpPr>
            <a:spLocks noGrp="1"/>
          </p:cNvSpPr>
          <p:nvPr>
            <p:ph type="body" orient="vert" idx="1"/>
          </p:nvPr>
        </p:nvSpPr>
        <p:spPr/>
        <p:txBody>
          <a:bodyPr vert="eaVert"/>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F1A63953-B551-4516-85DA-8F79820649DD}" type="slidenum">
              <a:rPr lang="es-CL" altLang="es-CL"/>
              <a:pPr>
                <a:defRPr/>
              </a:pPr>
              <a:t>‹Nº›</a:t>
            </a:fld>
            <a:endParaRPr lang="es-CL" altLang="es-C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n-US"/>
              <a:t>Haga clic para modificar el estilo de título del patrón</a:t>
            </a:r>
            <a:endParaRPr lang="es-CL"/>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C6935046-5A7E-46B8-A502-52E7CB56D52C}" type="slidenum">
              <a:rPr lang="es-CL" altLang="es-CL"/>
              <a:pPr>
                <a:defRPr/>
              </a:pPr>
              <a:t>‹Nº›</a:t>
            </a:fld>
            <a:endParaRPr lang="es-CL" altLang="es-C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t>Haga clic para modificar el estilo de título del patrón</a:t>
            </a:r>
            <a:endParaRPr lang="es-CL"/>
          </a:p>
        </p:txBody>
      </p:sp>
      <p:sp>
        <p:nvSpPr>
          <p:cNvPr id="3" name="Marcador de contenido 2"/>
          <p:cNvSpPr>
            <a:spLocks noGrp="1"/>
          </p:cNvSpPr>
          <p:nvPr>
            <p:ph idx="1"/>
          </p:nvPr>
        </p:nvSpPr>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17823D09-863F-43A8-BCB7-903A0917C277}" type="slidenum">
              <a:rPr lang="es-CL" altLang="es-CL"/>
              <a:pPr>
                <a:defRPr/>
              </a:pPr>
              <a:t>‹Nº›</a:t>
            </a:fld>
            <a:endParaRPr lang="es-CL" altLang="es-C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n-US"/>
              <a:t>Haga clic para modificar el estilo de título del patrón</a:t>
            </a:r>
            <a:endParaRPr lang="es-CL"/>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682B13A1-DD9C-4715-8E08-85B8BBB9C773}" type="slidenum">
              <a:rPr lang="es-CL" altLang="es-CL"/>
              <a:pPr>
                <a:defRPr/>
              </a:pPr>
              <a:t>‹Nº›</a:t>
            </a:fld>
            <a:endParaRPr lang="es-CL" altLang="es-C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t>Haga clic para modificar el estilo de título del patrón</a:t>
            </a:r>
            <a:endParaRPr lang="es-CL"/>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pPr>
              <a:defRPr/>
            </a:pPr>
            <a:fld id="{E3B575EA-A464-4D4F-B824-867E779C1A3D}" type="slidenum">
              <a:rPr lang="es-CL" altLang="es-CL"/>
              <a:pPr>
                <a:defRPr/>
              </a:pPr>
              <a:t>‹Nº›</a:t>
            </a:fld>
            <a:endParaRPr lang="es-CL" altLang="es-C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n-US"/>
              <a:t>Haga clic para modificar el estilo de título del patrón</a:t>
            </a:r>
            <a:endParaRPr lang="es-CL"/>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7" name="Rectangle 4"/>
          <p:cNvSpPr>
            <a:spLocks noGrp="1" noChangeArrowheads="1"/>
          </p:cNvSpPr>
          <p:nvPr>
            <p:ph type="dt" sz="half" idx="10"/>
          </p:nvPr>
        </p:nvSpPr>
        <p:spPr>
          <a:ln/>
        </p:spPr>
        <p:txBody>
          <a:bodyPr/>
          <a:lstStyle>
            <a:lvl1pPr>
              <a:defRPr/>
            </a:lvl1pPr>
          </a:lstStyle>
          <a:p>
            <a:pPr>
              <a:defRPr/>
            </a:pPr>
            <a:endParaRPr lang="es-CL"/>
          </a:p>
        </p:txBody>
      </p:sp>
      <p:sp>
        <p:nvSpPr>
          <p:cNvPr id="8" name="Rectangle 5"/>
          <p:cNvSpPr>
            <a:spLocks noGrp="1" noChangeArrowheads="1"/>
          </p:cNvSpPr>
          <p:nvPr>
            <p:ph type="ftr" sz="quarter" idx="11"/>
          </p:nvPr>
        </p:nvSpPr>
        <p:spPr>
          <a:ln/>
        </p:spPr>
        <p:txBody>
          <a:bodyPr/>
          <a:lstStyle>
            <a:lvl1pPr>
              <a:defRPr/>
            </a:lvl1pPr>
          </a:lstStyle>
          <a:p>
            <a:pPr>
              <a:defRPr/>
            </a:pPr>
            <a:endParaRPr lang="es-CL"/>
          </a:p>
        </p:txBody>
      </p:sp>
      <p:sp>
        <p:nvSpPr>
          <p:cNvPr id="9" name="Rectangle 6"/>
          <p:cNvSpPr>
            <a:spLocks noGrp="1" noChangeArrowheads="1"/>
          </p:cNvSpPr>
          <p:nvPr>
            <p:ph type="sldNum" sz="quarter" idx="12"/>
          </p:nvPr>
        </p:nvSpPr>
        <p:spPr>
          <a:ln/>
        </p:spPr>
        <p:txBody>
          <a:bodyPr/>
          <a:lstStyle>
            <a:lvl1pPr>
              <a:defRPr/>
            </a:lvl1pPr>
          </a:lstStyle>
          <a:p>
            <a:pPr>
              <a:defRPr/>
            </a:pPr>
            <a:fld id="{3E0E5A21-CCA7-4B9A-942D-31F1A3062776}" type="slidenum">
              <a:rPr lang="es-CL" altLang="es-CL"/>
              <a:pPr>
                <a:defRPr/>
              </a:pPr>
              <a:t>‹Nº›</a:t>
            </a:fld>
            <a:endParaRPr lang="es-CL" altLang="es-C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t>Haga clic para modificar el estilo de título del patrón</a:t>
            </a:r>
            <a:endParaRPr lang="es-CL"/>
          </a:p>
        </p:txBody>
      </p:sp>
      <p:sp>
        <p:nvSpPr>
          <p:cNvPr id="3" name="Rectangle 4"/>
          <p:cNvSpPr>
            <a:spLocks noGrp="1" noChangeArrowheads="1"/>
          </p:cNvSpPr>
          <p:nvPr>
            <p:ph type="dt" sz="half" idx="10"/>
          </p:nvPr>
        </p:nvSpPr>
        <p:spPr>
          <a:ln/>
        </p:spPr>
        <p:txBody>
          <a:bodyPr/>
          <a:lstStyle>
            <a:lvl1pPr>
              <a:defRPr/>
            </a:lvl1pPr>
          </a:lstStyle>
          <a:p>
            <a:pPr>
              <a:defRPr/>
            </a:pPr>
            <a:endParaRPr lang="es-CL"/>
          </a:p>
        </p:txBody>
      </p:sp>
      <p:sp>
        <p:nvSpPr>
          <p:cNvPr id="4" name="Rectangle 5"/>
          <p:cNvSpPr>
            <a:spLocks noGrp="1" noChangeArrowheads="1"/>
          </p:cNvSpPr>
          <p:nvPr>
            <p:ph type="ftr" sz="quarter" idx="11"/>
          </p:nvPr>
        </p:nvSpPr>
        <p:spPr>
          <a:ln/>
        </p:spPr>
        <p:txBody>
          <a:bodyPr/>
          <a:lstStyle>
            <a:lvl1pPr>
              <a:defRPr/>
            </a:lvl1pPr>
          </a:lstStyle>
          <a:p>
            <a:pPr>
              <a:defRPr/>
            </a:pPr>
            <a:endParaRPr lang="es-CL"/>
          </a:p>
        </p:txBody>
      </p:sp>
      <p:sp>
        <p:nvSpPr>
          <p:cNvPr id="5" name="Rectangle 6"/>
          <p:cNvSpPr>
            <a:spLocks noGrp="1" noChangeArrowheads="1"/>
          </p:cNvSpPr>
          <p:nvPr>
            <p:ph type="sldNum" sz="quarter" idx="12"/>
          </p:nvPr>
        </p:nvSpPr>
        <p:spPr>
          <a:ln/>
        </p:spPr>
        <p:txBody>
          <a:bodyPr/>
          <a:lstStyle>
            <a:lvl1pPr>
              <a:defRPr/>
            </a:lvl1pPr>
          </a:lstStyle>
          <a:p>
            <a:pPr>
              <a:defRPr/>
            </a:pPr>
            <a:fld id="{D058B852-8386-4189-A126-F63FD64D4EF9}" type="slidenum">
              <a:rPr lang="es-CL" altLang="es-CL"/>
              <a:pPr>
                <a:defRPr/>
              </a:pPr>
              <a:t>‹Nº›</a:t>
            </a:fld>
            <a:endParaRPr lang="es-CL" altLang="es-C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CL"/>
          </a:p>
        </p:txBody>
      </p:sp>
      <p:sp>
        <p:nvSpPr>
          <p:cNvPr id="3" name="Rectangle 5"/>
          <p:cNvSpPr>
            <a:spLocks noGrp="1" noChangeArrowheads="1"/>
          </p:cNvSpPr>
          <p:nvPr>
            <p:ph type="ftr" sz="quarter" idx="11"/>
          </p:nvPr>
        </p:nvSpPr>
        <p:spPr>
          <a:ln/>
        </p:spPr>
        <p:txBody>
          <a:bodyPr/>
          <a:lstStyle>
            <a:lvl1pPr>
              <a:defRPr/>
            </a:lvl1pPr>
          </a:lstStyle>
          <a:p>
            <a:pPr>
              <a:defRPr/>
            </a:pPr>
            <a:endParaRPr lang="es-CL"/>
          </a:p>
        </p:txBody>
      </p:sp>
      <p:sp>
        <p:nvSpPr>
          <p:cNvPr id="4" name="Rectangle 6"/>
          <p:cNvSpPr>
            <a:spLocks noGrp="1" noChangeArrowheads="1"/>
          </p:cNvSpPr>
          <p:nvPr>
            <p:ph type="sldNum" sz="quarter" idx="12"/>
          </p:nvPr>
        </p:nvSpPr>
        <p:spPr>
          <a:ln/>
        </p:spPr>
        <p:txBody>
          <a:bodyPr/>
          <a:lstStyle>
            <a:lvl1pPr>
              <a:defRPr/>
            </a:lvl1pPr>
          </a:lstStyle>
          <a:p>
            <a:pPr>
              <a:defRPr/>
            </a:pPr>
            <a:fld id="{8DAEA1BD-CAC8-45B6-9AA6-65330C2C7358}" type="slidenum">
              <a:rPr lang="es-CL" altLang="es-CL"/>
              <a:pPr>
                <a:defRPr/>
              </a:pPr>
              <a:t>‹Nº›</a:t>
            </a:fld>
            <a:endParaRPr lang="es-CL" altLang="es-C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n-US"/>
              <a:t>Haga clic para modificar el estilo de título del patrón</a:t>
            </a:r>
            <a:endParaRPr lang="es-CL"/>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pPr>
              <a:defRPr/>
            </a:pPr>
            <a:fld id="{ABD86452-75A0-455B-B7AC-BAC6BBC5144D}" type="slidenum">
              <a:rPr lang="es-CL" altLang="es-CL"/>
              <a:pPr>
                <a:defRPr/>
              </a:pPr>
              <a:t>‹Nº›</a:t>
            </a:fld>
            <a:endParaRPr lang="es-CL" altLang="es-C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n-US"/>
              <a:t>Haga clic para modificar el estilo de título del patrón</a:t>
            </a:r>
            <a:endParaRPr lang="es-CL"/>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L" noProof="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pPr>
              <a:defRPr/>
            </a:pPr>
            <a:fld id="{0B9D34EB-4507-4835-92E8-1E4AE2833C1F}" type="slidenum">
              <a:rPr lang="es-CL" altLang="es-CL"/>
              <a:pPr>
                <a:defRPr/>
              </a:pPr>
              <a:t>‹Nº›</a:t>
            </a:fld>
            <a:endParaRPr lang="es-CL" altLang="es-C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BA3A2">
            <a:alpha val="0"/>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L" altLang="es-CL"/>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L" altLang="es-CL"/>
              <a:t>Haga clic para modificar el estilo de texto del patrón</a:t>
            </a:r>
          </a:p>
          <a:p>
            <a:pPr lvl="1"/>
            <a:r>
              <a:rPr lang="es-CL" altLang="es-CL"/>
              <a:t>Segundo nivel</a:t>
            </a:r>
          </a:p>
          <a:p>
            <a:pPr lvl="2"/>
            <a:r>
              <a:rPr lang="es-CL" altLang="es-CL"/>
              <a:t>Tercer nivel</a:t>
            </a:r>
          </a:p>
          <a:p>
            <a:pPr lvl="3"/>
            <a:r>
              <a:rPr lang="es-CL" altLang="es-CL"/>
              <a:t>Cuarto nivel</a:t>
            </a:r>
          </a:p>
          <a:p>
            <a:pPr lvl="4"/>
            <a:r>
              <a:rPr lang="es-CL" altLang="es-CL"/>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mn-lt"/>
                <a:cs typeface="+mn-cs"/>
              </a:defRPr>
            </a:lvl1pPr>
          </a:lstStyle>
          <a:p>
            <a:pPr>
              <a:defRPr/>
            </a:pPr>
            <a:endParaRPr lang="es-C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cs typeface="+mn-cs"/>
              </a:defRPr>
            </a:lvl1pPr>
          </a:lstStyle>
          <a:p>
            <a:pPr>
              <a:defRPr/>
            </a:pPr>
            <a:endParaRPr lang="es-C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charset="0"/>
                <a:cs typeface="+mn-cs"/>
              </a:defRPr>
            </a:lvl1pPr>
          </a:lstStyle>
          <a:p>
            <a:pPr>
              <a:defRPr/>
            </a:pPr>
            <a:fld id="{30B231BA-2ED0-442A-997C-371A52F2D867}" type="slidenum">
              <a:rPr lang="es-CL" altLang="es-CL"/>
              <a:pPr>
                <a:defRPr/>
              </a:pPr>
              <a:t>‹Nº›</a:t>
            </a:fld>
            <a:endParaRPr lang="es-CL" altLang="es-C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mailto:carlos.montoya.ramos@gmail.com" TargetMode="External"/><Relationship Id="rId2" Type="http://schemas.openxmlformats.org/officeDocument/2006/relationships/hyperlink" Target="mailto:stefanl@odecu.cl" TargetMode="Externa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5 Conector recto"/>
          <p:cNvCxnSpPr/>
          <p:nvPr/>
        </p:nvCxnSpPr>
        <p:spPr>
          <a:xfrm>
            <a:off x="1571625" y="2276872"/>
            <a:ext cx="5857875" cy="0"/>
          </a:xfrm>
          <a:prstGeom prst="line">
            <a:avLst/>
          </a:prstGeom>
          <a:ln w="38100">
            <a:solidFill>
              <a:srgbClr val="5BA3A2"/>
            </a:solidFill>
          </a:ln>
        </p:spPr>
        <p:style>
          <a:lnRef idx="1">
            <a:schemeClr val="accent1"/>
          </a:lnRef>
          <a:fillRef idx="0">
            <a:schemeClr val="accent1"/>
          </a:fillRef>
          <a:effectRef idx="0">
            <a:schemeClr val="accent1"/>
          </a:effectRef>
          <a:fontRef idx="minor">
            <a:schemeClr val="tx1"/>
          </a:fontRef>
        </p:style>
      </p:cxnSp>
      <p:pic>
        <p:nvPicPr>
          <p:cNvPr id="2055" name="7 Imagen" descr="Fondo Concursable.jpg"/>
          <p:cNvPicPr>
            <a:picLocks noChangeAspect="1"/>
          </p:cNvPicPr>
          <p:nvPr/>
        </p:nvPicPr>
        <p:blipFill>
          <a:blip r:embed="rId2" cstate="print"/>
          <a:srcRect/>
          <a:stretch>
            <a:fillRect/>
          </a:stretch>
        </p:blipFill>
        <p:spPr bwMode="auto">
          <a:xfrm>
            <a:off x="3564806" y="6072188"/>
            <a:ext cx="2519362" cy="490537"/>
          </a:xfrm>
          <a:prstGeom prst="rect">
            <a:avLst/>
          </a:prstGeom>
          <a:noFill/>
          <a:ln w="9525">
            <a:noFill/>
            <a:miter lim="800000"/>
            <a:headEnd/>
            <a:tailEnd/>
          </a:ln>
        </p:spPr>
      </p:pic>
      <p:sp>
        <p:nvSpPr>
          <p:cNvPr id="9" name="Subtitle 6"/>
          <p:cNvSpPr txBox="1">
            <a:spLocks/>
          </p:cNvSpPr>
          <p:nvPr/>
        </p:nvSpPr>
        <p:spPr bwMode="auto">
          <a:xfrm>
            <a:off x="987251" y="2482939"/>
            <a:ext cx="7674472" cy="41044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a:endParaRPr lang="es-CL" sz="3200" dirty="0">
              <a:solidFill>
                <a:schemeClr val="tx1">
                  <a:lumMod val="75000"/>
                  <a:lumOff val="25000"/>
                </a:schemeClr>
              </a:solidFill>
            </a:endParaRPr>
          </a:p>
          <a:p>
            <a:pPr algn="ctr"/>
            <a:r>
              <a:rPr lang="es-CL" sz="3200" dirty="0">
                <a:solidFill>
                  <a:schemeClr val="tx1">
                    <a:lumMod val="75000"/>
                    <a:lumOff val="25000"/>
                  </a:schemeClr>
                </a:solidFill>
              </a:rPr>
              <a:t> </a:t>
            </a:r>
            <a:r>
              <a:rPr lang="es-ES" sz="3200" dirty="0">
                <a:solidFill>
                  <a:schemeClr val="tx1">
                    <a:lumMod val="75000"/>
                    <a:lumOff val="25000"/>
                  </a:schemeClr>
                </a:solidFill>
              </a:rPr>
              <a:t>ESTUDIO DE CALIDAD NUTRICIONAL DE LECHES LÍQUIDAS</a:t>
            </a:r>
          </a:p>
          <a:p>
            <a:pPr algn="ctr"/>
            <a:r>
              <a:rPr lang="es-ES" sz="2600" dirty="0">
                <a:solidFill>
                  <a:schemeClr val="tx1">
                    <a:lumMod val="75000"/>
                    <a:lumOff val="25000"/>
                  </a:schemeClr>
                </a:solidFill>
              </a:rPr>
              <a:t>Composición nutricional de las leches líquidas, blancas</a:t>
            </a:r>
          </a:p>
          <a:p>
            <a:pPr algn="ctr"/>
            <a:endParaRPr lang="es-ES" sz="2600" dirty="0">
              <a:solidFill>
                <a:schemeClr val="tx1">
                  <a:lumMod val="75000"/>
                  <a:lumOff val="25000"/>
                </a:schemeClr>
              </a:solidFill>
            </a:endParaRPr>
          </a:p>
          <a:p>
            <a:pPr algn="ctr"/>
            <a:r>
              <a:rPr lang="es-ES" sz="2000" dirty="0">
                <a:solidFill>
                  <a:schemeClr val="tx1">
                    <a:lumMod val="75000"/>
                    <a:lumOff val="25000"/>
                  </a:schemeClr>
                </a:solidFill>
              </a:rPr>
              <a:t>Marzo </a:t>
            </a:r>
            <a:r>
              <a:rPr lang="es-CL" sz="2000" dirty="0">
                <a:solidFill>
                  <a:schemeClr val="tx1">
                    <a:lumMod val="75000"/>
                    <a:lumOff val="25000"/>
                  </a:schemeClr>
                </a:solidFill>
              </a:rPr>
              <a:t>2019</a:t>
            </a:r>
          </a:p>
          <a:p>
            <a:pPr marL="0" marR="0" lvl="0" indent="0" algn="ctr" defTabSz="914400" rtl="0" eaLnBrk="0" fontAlgn="base" latinLnBrk="0" hangingPunct="0">
              <a:lnSpc>
                <a:spcPct val="100000"/>
              </a:lnSpc>
              <a:spcBef>
                <a:spcPct val="20000"/>
              </a:spcBef>
              <a:spcAft>
                <a:spcPct val="0"/>
              </a:spcAft>
              <a:buClrTx/>
              <a:buSzTx/>
              <a:buFontTx/>
              <a:buNone/>
              <a:tabLst/>
              <a:defRPr/>
            </a:pPr>
            <a:endParaRPr kumimoji="0" lang="es-CL" altLang="es-CL" sz="3200" b="0" i="0" u="none" strike="noStrike" kern="0" cap="none" spc="0" normalizeH="0" baseline="0" noProof="0" dirty="0">
              <a:ln>
                <a:noFill/>
              </a:ln>
              <a:solidFill>
                <a:schemeClr val="tx1"/>
              </a:solidFill>
              <a:effectLst/>
              <a:uLnTx/>
              <a:uFillTx/>
              <a:latin typeface="+mn-lt"/>
              <a:ea typeface="+mn-ea"/>
              <a:cs typeface="+mn-cs"/>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0" y="764704"/>
            <a:ext cx="3048000" cy="11765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Resultados</a:t>
            </a:r>
          </a:p>
        </p:txBody>
      </p:sp>
      <p:sp>
        <p:nvSpPr>
          <p:cNvPr id="5"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6"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cxnSp>
        <p:nvCxnSpPr>
          <p:cNvPr id="8"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11" name="Imagen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pic>
        <p:nvPicPr>
          <p:cNvPr id="3" name="Imagen 2"/>
          <p:cNvPicPr>
            <a:picLocks noChangeAspect="1"/>
          </p:cNvPicPr>
          <p:nvPr/>
        </p:nvPicPr>
        <p:blipFill>
          <a:blip r:embed="rId3"/>
          <a:stretch>
            <a:fillRect/>
          </a:stretch>
        </p:blipFill>
        <p:spPr>
          <a:xfrm>
            <a:off x="131492" y="1298550"/>
            <a:ext cx="8663664" cy="3210570"/>
          </a:xfrm>
          <a:prstGeom prst="rect">
            <a:avLst/>
          </a:prstGeom>
        </p:spPr>
      </p:pic>
      <p:sp>
        <p:nvSpPr>
          <p:cNvPr id="9" name="Elipse 8"/>
          <p:cNvSpPr/>
          <p:nvPr/>
        </p:nvSpPr>
        <p:spPr>
          <a:xfrm>
            <a:off x="7529314" y="2963664"/>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 name="Elipse 9"/>
          <p:cNvSpPr/>
          <p:nvPr/>
        </p:nvSpPr>
        <p:spPr>
          <a:xfrm>
            <a:off x="7529314" y="2276872"/>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2" name="Elipse 11"/>
          <p:cNvSpPr/>
          <p:nvPr/>
        </p:nvSpPr>
        <p:spPr>
          <a:xfrm>
            <a:off x="6372200" y="2963664"/>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2711426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Resultados</a:t>
            </a:r>
          </a:p>
        </p:txBody>
      </p:sp>
      <p:sp>
        <p:nvSpPr>
          <p:cNvPr id="5"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6"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cxnSp>
        <p:nvCxnSpPr>
          <p:cNvPr id="8"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11" name="Imagen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pic>
        <p:nvPicPr>
          <p:cNvPr id="3" name="Imagen 2"/>
          <p:cNvPicPr>
            <a:picLocks noChangeAspect="1"/>
          </p:cNvPicPr>
          <p:nvPr/>
        </p:nvPicPr>
        <p:blipFill>
          <a:blip r:embed="rId3"/>
          <a:stretch>
            <a:fillRect/>
          </a:stretch>
        </p:blipFill>
        <p:spPr>
          <a:xfrm>
            <a:off x="160338" y="1438664"/>
            <a:ext cx="8820571" cy="2640508"/>
          </a:xfrm>
          <a:prstGeom prst="rect">
            <a:avLst/>
          </a:prstGeom>
        </p:spPr>
      </p:pic>
      <p:sp>
        <p:nvSpPr>
          <p:cNvPr id="9" name="Elipse 8"/>
          <p:cNvSpPr/>
          <p:nvPr/>
        </p:nvSpPr>
        <p:spPr>
          <a:xfrm>
            <a:off x="4184501" y="2769717"/>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 name="Elipse 9"/>
          <p:cNvSpPr/>
          <p:nvPr/>
        </p:nvSpPr>
        <p:spPr>
          <a:xfrm>
            <a:off x="4190603" y="3092329"/>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2" name="Elipse 11"/>
          <p:cNvSpPr/>
          <p:nvPr/>
        </p:nvSpPr>
        <p:spPr>
          <a:xfrm>
            <a:off x="4629150" y="3767712"/>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3" name="Elipse 12"/>
          <p:cNvSpPr/>
          <p:nvPr/>
        </p:nvSpPr>
        <p:spPr>
          <a:xfrm>
            <a:off x="4190603" y="3455884"/>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4" name="Elipse 13"/>
          <p:cNvSpPr/>
          <p:nvPr/>
        </p:nvSpPr>
        <p:spPr>
          <a:xfrm>
            <a:off x="4222973" y="3760682"/>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Elipse 14"/>
          <p:cNvSpPr/>
          <p:nvPr/>
        </p:nvSpPr>
        <p:spPr>
          <a:xfrm>
            <a:off x="5695156" y="3719132"/>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p:cNvSpPr/>
          <p:nvPr/>
        </p:nvSpPr>
        <p:spPr>
          <a:xfrm>
            <a:off x="5695156" y="2842084"/>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Elipse 16"/>
          <p:cNvSpPr/>
          <p:nvPr/>
        </p:nvSpPr>
        <p:spPr>
          <a:xfrm>
            <a:off x="4207346" y="2460843"/>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Elipse 17"/>
          <p:cNvSpPr/>
          <p:nvPr/>
        </p:nvSpPr>
        <p:spPr>
          <a:xfrm>
            <a:off x="4665488" y="2461985"/>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9" name="Elipse 18"/>
          <p:cNvSpPr/>
          <p:nvPr/>
        </p:nvSpPr>
        <p:spPr>
          <a:xfrm>
            <a:off x="4648745" y="2766202"/>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278190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Impacto Ambiental</a:t>
            </a:r>
          </a:p>
        </p:txBody>
      </p:sp>
      <p:sp>
        <p:nvSpPr>
          <p:cNvPr id="3"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4"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cxnSp>
        <p:nvCxnSpPr>
          <p:cNvPr id="5"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sp>
        <p:nvSpPr>
          <p:cNvPr id="8" name="CuadroTexto 7"/>
          <p:cNvSpPr txBox="1"/>
          <p:nvPr/>
        </p:nvSpPr>
        <p:spPr>
          <a:xfrm>
            <a:off x="465138" y="980728"/>
            <a:ext cx="7779270" cy="5755422"/>
          </a:xfrm>
          <a:prstGeom prst="rect">
            <a:avLst/>
          </a:prstGeom>
          <a:noFill/>
        </p:spPr>
        <p:txBody>
          <a:bodyPr wrap="square" rtlCol="0">
            <a:spAutoFit/>
          </a:bodyPr>
          <a:lstStyle/>
          <a:p>
            <a:pPr algn="just"/>
            <a:r>
              <a:rPr lang="es-ES" sz="1600" b="1" dirty="0"/>
              <a:t>Consumo sustentable </a:t>
            </a:r>
            <a:r>
              <a:rPr lang="es-ES" sz="1600" dirty="0"/>
              <a:t>es un concepto elaborado y defendido por organizaciones ecológicas, sociales y políticas que consideran necesario que las personas modifiquen sus hábitos de consumo, ajustándolos a sus reales necesidades y optando por productos y servicios que favorezcan la conservación del medio ambiente y la igualdad social y/o que tengan políticas que busquen minimizar las externalidades ambientales de sus productos.</a:t>
            </a:r>
          </a:p>
          <a:p>
            <a:pPr algn="just"/>
            <a:endParaRPr lang="es-ES" sz="1600" dirty="0"/>
          </a:p>
          <a:p>
            <a:pPr algn="just"/>
            <a:r>
              <a:rPr lang="es-ES" sz="1600" b="1" dirty="0"/>
              <a:t>Los envases:</a:t>
            </a:r>
          </a:p>
          <a:p>
            <a:pPr algn="just"/>
            <a:endParaRPr lang="es-ES" sz="1600" b="1" dirty="0"/>
          </a:p>
          <a:p>
            <a:pPr algn="just"/>
            <a:r>
              <a:rPr lang="es-ES" sz="1600" dirty="0"/>
              <a:t>Los envases analizados son todos del tipo Tetra </a:t>
            </a:r>
            <a:r>
              <a:rPr lang="es-ES" sz="1600" dirty="0" err="1"/>
              <a:t>Brik</a:t>
            </a:r>
            <a:r>
              <a:rPr lang="es-ES" sz="1600" dirty="0"/>
              <a:t>, es un envase de cartón (75%), plástico polietileno (20%) y aluminio (5%), producido por la empresa sueca Tetra </a:t>
            </a:r>
            <a:r>
              <a:rPr lang="es-ES" sz="1600" dirty="0" err="1"/>
              <a:t>Pak</a:t>
            </a:r>
            <a:r>
              <a:rPr lang="es-ES" sz="1600" dirty="0"/>
              <a:t>.</a:t>
            </a:r>
          </a:p>
          <a:p>
            <a:pPr algn="just"/>
            <a:endParaRPr lang="es-ES" sz="1600" dirty="0"/>
          </a:p>
          <a:p>
            <a:pPr algn="just"/>
            <a:r>
              <a:rPr lang="es-ES" sz="1600" dirty="0"/>
              <a:t>Los envases son perfectamente reciclables, siguiendo los siguientes pasos:</a:t>
            </a:r>
          </a:p>
          <a:p>
            <a:pPr marL="285750" indent="-285750" algn="just">
              <a:buFont typeface="Arial" panose="020B0604020202020204" pitchFamily="34" charset="0"/>
              <a:buChar char="•"/>
            </a:pPr>
            <a:r>
              <a:rPr lang="es-ES" sz="1600" dirty="0"/>
              <a:t>Abrir totalmente un lado del envase.</a:t>
            </a:r>
          </a:p>
          <a:p>
            <a:pPr marL="285750" indent="-285750" algn="just">
              <a:buFont typeface="Arial" panose="020B0604020202020204" pitchFamily="34" charset="0"/>
              <a:buChar char="•"/>
            </a:pPr>
            <a:r>
              <a:rPr lang="es-ES" sz="1600" dirty="0"/>
              <a:t>Lavar ágilmente, una vez y utilizando apenas agua, para retirar el residuo de leche, la cual se descompone una vez no esté refrigerada.</a:t>
            </a:r>
          </a:p>
          <a:p>
            <a:pPr marL="285750" indent="-285750" algn="just">
              <a:buFont typeface="Arial" panose="020B0604020202020204" pitchFamily="34" charset="0"/>
              <a:buChar char="•"/>
            </a:pPr>
            <a:r>
              <a:rPr lang="es-ES" sz="1600" dirty="0"/>
              <a:t>Dejar secar bien</a:t>
            </a:r>
          </a:p>
          <a:p>
            <a:pPr marL="285750" indent="-285750" algn="just">
              <a:buFont typeface="Arial" panose="020B0604020202020204" pitchFamily="34" charset="0"/>
              <a:buChar char="•"/>
            </a:pPr>
            <a:r>
              <a:rPr lang="es-ES" sz="1600" dirty="0"/>
              <a:t>Aplastar para disminuir el espacio a utilizar mientras se almacena en su residencia</a:t>
            </a:r>
          </a:p>
          <a:p>
            <a:pPr marL="285750" indent="-285750" algn="just">
              <a:buFont typeface="Arial" panose="020B0604020202020204" pitchFamily="34" charset="0"/>
              <a:buChar char="•"/>
            </a:pPr>
            <a:r>
              <a:rPr lang="es-ES" sz="1600" dirty="0"/>
              <a:t>Colocar en depósitos destinados y autorizados a ese fin, como los Puntos Limpios o Puntos Verdes de su comuna.</a:t>
            </a:r>
          </a:p>
          <a:p>
            <a:pPr algn="just"/>
            <a:endParaRPr lang="es-CL" sz="1600" dirty="0"/>
          </a:p>
        </p:txBody>
      </p:sp>
    </p:spTree>
    <p:extLst>
      <p:ext uri="{BB962C8B-B14F-4D97-AF65-F5344CB8AC3E}">
        <p14:creationId xmlns:p14="http://schemas.microsoft.com/office/powerpoint/2010/main" val="3719740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Mirada Ambiental</a:t>
            </a:r>
          </a:p>
        </p:txBody>
      </p:sp>
      <p:sp>
        <p:nvSpPr>
          <p:cNvPr id="3"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4"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cxnSp>
        <p:nvCxnSpPr>
          <p:cNvPr id="5"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pic>
        <p:nvPicPr>
          <p:cNvPr id="8" name="Imagen 7"/>
          <p:cNvPicPr>
            <a:picLocks noChangeAspect="1"/>
          </p:cNvPicPr>
          <p:nvPr/>
        </p:nvPicPr>
        <p:blipFill>
          <a:blip r:embed="rId3"/>
          <a:stretch>
            <a:fillRect/>
          </a:stretch>
        </p:blipFill>
        <p:spPr>
          <a:xfrm>
            <a:off x="168187" y="2132856"/>
            <a:ext cx="8446730" cy="3366878"/>
          </a:xfrm>
          <a:prstGeom prst="rect">
            <a:avLst/>
          </a:prstGeom>
        </p:spPr>
      </p:pic>
      <p:sp>
        <p:nvSpPr>
          <p:cNvPr id="9" name="CuadroTexto 8"/>
          <p:cNvSpPr txBox="1"/>
          <p:nvPr/>
        </p:nvSpPr>
        <p:spPr>
          <a:xfrm>
            <a:off x="160338" y="1434887"/>
            <a:ext cx="4483670" cy="369332"/>
          </a:xfrm>
          <a:prstGeom prst="rect">
            <a:avLst/>
          </a:prstGeom>
          <a:noFill/>
        </p:spPr>
        <p:txBody>
          <a:bodyPr wrap="square" rtlCol="0">
            <a:spAutoFit/>
          </a:bodyPr>
          <a:lstStyle/>
          <a:p>
            <a:r>
              <a:rPr lang="es-ES" b="1" dirty="0"/>
              <a:t>Verificación de los envases:</a:t>
            </a:r>
            <a:endParaRPr lang="es-CL" dirty="0"/>
          </a:p>
        </p:txBody>
      </p:sp>
    </p:spTree>
    <p:extLst>
      <p:ext uri="{BB962C8B-B14F-4D97-AF65-F5344CB8AC3E}">
        <p14:creationId xmlns:p14="http://schemas.microsoft.com/office/powerpoint/2010/main" val="3966185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Conclusiones</a:t>
            </a:r>
          </a:p>
        </p:txBody>
      </p:sp>
      <p:sp>
        <p:nvSpPr>
          <p:cNvPr id="5"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6"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cxnSp>
        <p:nvCxnSpPr>
          <p:cNvPr id="8"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12" name="Imagen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sp>
        <p:nvSpPr>
          <p:cNvPr id="3" name="CuadroTexto 2"/>
          <p:cNvSpPr txBox="1"/>
          <p:nvPr/>
        </p:nvSpPr>
        <p:spPr>
          <a:xfrm>
            <a:off x="165452" y="1081038"/>
            <a:ext cx="4694580" cy="4801314"/>
          </a:xfrm>
          <a:prstGeom prst="rect">
            <a:avLst/>
          </a:prstGeom>
          <a:noFill/>
        </p:spPr>
        <p:txBody>
          <a:bodyPr wrap="square" rtlCol="0">
            <a:spAutoFit/>
          </a:bodyPr>
          <a:lstStyle/>
          <a:p>
            <a:pPr algn="just"/>
            <a:r>
              <a:rPr lang="es-ES" sz="1600" dirty="0"/>
              <a:t>Sean reconstituidas o no, </a:t>
            </a:r>
            <a:r>
              <a:rPr lang="es-ES" sz="1600" b="1" dirty="0"/>
              <a:t>no existen diferencias nutricionales significativas entre las marcas estudiadas, en lo que se refiere a proteínas,  grasas, hidratos de carbono, calcio, etc</a:t>
            </a:r>
            <a:r>
              <a:rPr lang="es-ES" sz="1600" dirty="0"/>
              <a:t>.</a:t>
            </a:r>
          </a:p>
          <a:p>
            <a:pPr algn="just"/>
            <a:endParaRPr lang="es-ES" sz="1600" dirty="0"/>
          </a:p>
          <a:p>
            <a:pPr algn="just"/>
            <a:endParaRPr lang="es-ES" sz="1600" dirty="0"/>
          </a:p>
          <a:p>
            <a:pPr algn="just"/>
            <a:r>
              <a:rPr lang="es-ES" sz="1600" dirty="0"/>
              <a:t>Un factor de diferenciación, </a:t>
            </a:r>
            <a:r>
              <a:rPr lang="es-ES" sz="1600" b="1" dirty="0"/>
              <a:t>sería la información sobre la presencia indirecta de algunos alérgenos, como la soya y el gluten.</a:t>
            </a:r>
          </a:p>
          <a:p>
            <a:pPr algn="just"/>
            <a:endParaRPr lang="es-ES" sz="1600" b="1" dirty="0"/>
          </a:p>
          <a:p>
            <a:pPr algn="just"/>
            <a:r>
              <a:rPr lang="es-ES" sz="1600" b="1" dirty="0"/>
              <a:t>No todas las marcas hacen declaración expresa de la total ausencia o del posible contenido de agentes alergenos. </a:t>
            </a:r>
            <a:endParaRPr lang="es-ES" sz="1600" dirty="0"/>
          </a:p>
          <a:p>
            <a:pPr algn="just"/>
            <a:endParaRPr lang="es-ES" sz="1600" dirty="0"/>
          </a:p>
          <a:p>
            <a:pPr algn="just"/>
            <a:r>
              <a:rPr lang="es-ES" sz="1600" dirty="0"/>
              <a:t>En este caso, </a:t>
            </a:r>
            <a:r>
              <a:rPr lang="es-ES" sz="1600" b="1" dirty="0"/>
              <a:t>los celíacos tendrían 100% de seguridad en escoger entre Colún y Loncoleche, porque son certificados Libres de Gluten</a:t>
            </a:r>
            <a:r>
              <a:rPr lang="es-ES" sz="1600" dirty="0"/>
              <a:t>. Las demás marcas no.</a:t>
            </a:r>
          </a:p>
          <a:p>
            <a:endParaRPr lang="es-CL" dirty="0"/>
          </a:p>
        </p:txBody>
      </p:sp>
      <p:pic>
        <p:nvPicPr>
          <p:cNvPr id="4" name="Imagen 3"/>
          <p:cNvPicPr>
            <a:picLocks noChangeAspect="1"/>
          </p:cNvPicPr>
          <p:nvPr/>
        </p:nvPicPr>
        <p:blipFill>
          <a:blip r:embed="rId3"/>
          <a:stretch>
            <a:fillRect/>
          </a:stretch>
        </p:blipFill>
        <p:spPr>
          <a:xfrm>
            <a:off x="4951547" y="1988840"/>
            <a:ext cx="4005497" cy="2916932"/>
          </a:xfrm>
          <a:prstGeom prst="rect">
            <a:avLst/>
          </a:prstGeom>
        </p:spPr>
      </p:pic>
    </p:spTree>
    <p:extLst>
      <p:ext uri="{BB962C8B-B14F-4D97-AF65-F5344CB8AC3E}">
        <p14:creationId xmlns:p14="http://schemas.microsoft.com/office/powerpoint/2010/main" val="2445380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Conclusiones</a:t>
            </a:r>
          </a:p>
        </p:txBody>
      </p:sp>
      <p:sp>
        <p:nvSpPr>
          <p:cNvPr id="5" name="Rectángulo 1"/>
          <p:cNvSpPr/>
          <p:nvPr/>
        </p:nvSpPr>
        <p:spPr>
          <a:xfrm>
            <a:off x="4427984" y="807546"/>
            <a:ext cx="4320480" cy="2308324"/>
          </a:xfrm>
          <a:prstGeom prst="rect">
            <a:avLst/>
          </a:prstGeom>
        </p:spPr>
        <p:txBody>
          <a:bodyPr wrap="square">
            <a:spAutoFit/>
          </a:bodyPr>
          <a:lstStyle/>
          <a:p>
            <a:pPr algn="just"/>
            <a:endParaRPr lang="es-ES" sz="1600" dirty="0"/>
          </a:p>
          <a:p>
            <a:pPr algn="just"/>
            <a:endParaRPr lang="es-ES" sz="1600" dirty="0"/>
          </a:p>
          <a:p>
            <a:pPr marL="285750" indent="-285750" algn="just">
              <a:buFont typeface="Arial" panose="020B0604020202020204" pitchFamily="34" charset="0"/>
              <a:buChar char="•"/>
            </a:pPr>
            <a:endParaRPr lang="es-ES" sz="1600" dirty="0"/>
          </a:p>
          <a:p>
            <a:pPr marL="285750" indent="-285750" algn="just">
              <a:buFont typeface="Arial" panose="020B0604020202020204" pitchFamily="34" charset="0"/>
              <a:buChar char="•"/>
            </a:pPr>
            <a:r>
              <a:rPr lang="es-ES" sz="1600" dirty="0"/>
              <a:t>En conclusión, con respecto a la “guerra blanca” que existe entre las marcas, la recomendación de ODECU es a siempre consumir informado y no dejarse llevar por la publicidad poco clara o engañosa de las grandes marcas y conglomerados.</a:t>
            </a:r>
          </a:p>
        </p:txBody>
      </p:sp>
      <p:cxnSp>
        <p:nvCxnSpPr>
          <p:cNvPr id="6"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pic>
        <p:nvPicPr>
          <p:cNvPr id="3" name="Imagen 2"/>
          <p:cNvPicPr>
            <a:picLocks noChangeAspect="1"/>
          </p:cNvPicPr>
          <p:nvPr/>
        </p:nvPicPr>
        <p:blipFill>
          <a:blip r:embed="rId3"/>
          <a:stretch>
            <a:fillRect/>
          </a:stretch>
        </p:blipFill>
        <p:spPr>
          <a:xfrm>
            <a:off x="251520" y="980728"/>
            <a:ext cx="3672408" cy="4303406"/>
          </a:xfrm>
          <a:prstGeom prst="rect">
            <a:avLst/>
          </a:prstGeom>
        </p:spPr>
      </p:pic>
    </p:spTree>
    <p:extLst>
      <p:ext uri="{BB962C8B-B14F-4D97-AF65-F5344CB8AC3E}">
        <p14:creationId xmlns:p14="http://schemas.microsoft.com/office/powerpoint/2010/main" val="3778357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Resumen</a:t>
            </a:r>
          </a:p>
        </p:txBody>
      </p:sp>
      <p:sp>
        <p:nvSpPr>
          <p:cNvPr id="4" name="Rectángulo 1"/>
          <p:cNvSpPr/>
          <p:nvPr/>
        </p:nvSpPr>
        <p:spPr>
          <a:xfrm>
            <a:off x="0" y="1317790"/>
            <a:ext cx="8757254" cy="5509200"/>
          </a:xfrm>
          <a:prstGeom prst="rect">
            <a:avLst/>
          </a:prstGeom>
        </p:spPr>
        <p:txBody>
          <a:bodyPr wrap="square">
            <a:spAutoFit/>
          </a:bodyPr>
          <a:lstStyle/>
          <a:p>
            <a:pPr marL="285750" indent="-285750" algn="just">
              <a:buFont typeface="Arial" panose="020B0604020202020204" pitchFamily="34" charset="0"/>
              <a:buChar char="•"/>
            </a:pPr>
            <a:r>
              <a:rPr lang="es-ES" sz="1600" dirty="0"/>
              <a:t>Independiente de la marca y del precio, todas presentan una composición muy similar de los nutrientes intrínsecos de la leche, como las proteínas, las grasas, hidratos de carbono, calcio, etc. Por lo tanto, no existen grandes diferencias entre ellas</a:t>
            </a:r>
            <a:r>
              <a:rPr lang="es-ES" sz="1600" dirty="0" smtClean="0"/>
              <a:t>.</a:t>
            </a:r>
          </a:p>
          <a:p>
            <a:pPr algn="just"/>
            <a:endParaRPr lang="es-CL" sz="1600" dirty="0"/>
          </a:p>
          <a:p>
            <a:pPr marL="285750" lvl="0" indent="-285750" algn="just">
              <a:buFont typeface="Arial" panose="020B0604020202020204" pitchFamily="34" charset="0"/>
              <a:buChar char="•"/>
            </a:pPr>
            <a:endParaRPr lang="es-ES" sz="1600" dirty="0"/>
          </a:p>
          <a:p>
            <a:pPr marL="285750" lvl="0" indent="-285750" algn="just">
              <a:buFont typeface="Arial" panose="020B0604020202020204" pitchFamily="34" charset="0"/>
              <a:buChar char="•"/>
            </a:pPr>
            <a:r>
              <a:rPr lang="es-ES" sz="1600" dirty="0"/>
              <a:t>Las distintas marcas de la variedad sin lactosa presentan menos de 0,5 g de lactosa por porción, por lo que, según la legislación, se puede declarar que son sin lactosa</a:t>
            </a:r>
            <a:r>
              <a:rPr lang="es-ES" sz="1600" dirty="0" smtClean="0"/>
              <a:t>.</a:t>
            </a:r>
          </a:p>
          <a:p>
            <a:pPr lvl="0" algn="just"/>
            <a:endParaRPr lang="es-ES" sz="1600" dirty="0"/>
          </a:p>
          <a:p>
            <a:pPr marL="285750" lvl="0" indent="-285750" algn="just">
              <a:buFont typeface="Arial" panose="020B0604020202020204" pitchFamily="34" charset="0"/>
              <a:buChar char="•"/>
            </a:pPr>
            <a:endParaRPr lang="es-CL" sz="1600" dirty="0"/>
          </a:p>
          <a:p>
            <a:pPr marL="285750" lvl="0" indent="-285750" algn="just">
              <a:buFont typeface="Arial" panose="020B0604020202020204" pitchFamily="34" charset="0"/>
              <a:buChar char="•"/>
            </a:pPr>
            <a:r>
              <a:rPr lang="es-ES" sz="1600" dirty="0"/>
              <a:t>Es importante destacar que ninguna marca debiese hacer énfasis en recalcar que cuenta con calcio extra, ya que ser un gran aportador de calcio es intrínseco al producto leche</a:t>
            </a:r>
            <a:r>
              <a:rPr lang="es-ES" sz="1600" dirty="0" smtClean="0"/>
              <a:t>.</a:t>
            </a:r>
          </a:p>
          <a:p>
            <a:pPr lvl="0" algn="just"/>
            <a:endParaRPr lang="es-ES" sz="1600" dirty="0"/>
          </a:p>
          <a:p>
            <a:pPr marL="285750" lvl="0" indent="-285750" algn="just">
              <a:buFont typeface="Arial" panose="020B0604020202020204" pitchFamily="34" charset="0"/>
              <a:buChar char="•"/>
            </a:pPr>
            <a:endParaRPr lang="es-CL" sz="1600" dirty="0"/>
          </a:p>
          <a:p>
            <a:pPr marL="285750" lvl="0" indent="-285750" algn="just">
              <a:buFont typeface="Arial" panose="020B0604020202020204" pitchFamily="34" charset="0"/>
              <a:buChar char="•"/>
            </a:pPr>
            <a:r>
              <a:rPr lang="es-ES" sz="1600" dirty="0"/>
              <a:t>Todas las leches estudiadas son inocuas para el consumo humano</a:t>
            </a:r>
            <a:r>
              <a:rPr lang="es-ES" sz="1600" dirty="0" smtClean="0"/>
              <a:t>.</a:t>
            </a:r>
          </a:p>
          <a:p>
            <a:pPr lvl="0" algn="just"/>
            <a:endParaRPr lang="es-ES" sz="1600" dirty="0"/>
          </a:p>
          <a:p>
            <a:pPr marL="285750" lvl="0" indent="-285750" algn="just">
              <a:buFont typeface="Arial" panose="020B0604020202020204" pitchFamily="34" charset="0"/>
              <a:buChar char="•"/>
            </a:pPr>
            <a:endParaRPr lang="es-CL" sz="1600" dirty="0"/>
          </a:p>
          <a:p>
            <a:pPr marL="285750" lvl="0" indent="-285750" algn="just">
              <a:buFont typeface="Arial" panose="020B0604020202020204" pitchFamily="34" charset="0"/>
              <a:buChar char="•"/>
            </a:pPr>
            <a:r>
              <a:rPr lang="es-ES" sz="1600" dirty="0"/>
              <a:t>La declaración respecto a los productos alérgenos es obligatoria, conforme el artículo 107 del RSA, ya que es importante para aquellos consumidores alérgicos o que puedan presentar algún tipo intolerancia o de reacción por contaminación cruzada. En cuanto al gluten, las únicas marcas que certifican ser libres y que por ende un celiaco las puede consumir son las marcas Colún y Loncoleche, en sus distintas variedades.</a:t>
            </a:r>
          </a:p>
          <a:p>
            <a:pPr marL="285750" lvl="0" indent="-285750" algn="just">
              <a:buFont typeface="Arial" panose="020B0604020202020204" pitchFamily="34" charset="0"/>
              <a:buChar char="•"/>
            </a:pPr>
            <a:endParaRPr lang="es-CL" sz="1600" dirty="0"/>
          </a:p>
        </p:txBody>
      </p:sp>
      <p:cxnSp>
        <p:nvCxnSpPr>
          <p:cNvPr id="5"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spTree>
    <p:extLst>
      <p:ext uri="{BB962C8B-B14F-4D97-AF65-F5344CB8AC3E}">
        <p14:creationId xmlns:p14="http://schemas.microsoft.com/office/powerpoint/2010/main" val="3846841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Leches Líquidas</a:t>
            </a:r>
          </a:p>
        </p:txBody>
      </p:sp>
      <p:sp>
        <p:nvSpPr>
          <p:cNvPr id="5" name="Rectángulo 1"/>
          <p:cNvSpPr/>
          <p:nvPr/>
        </p:nvSpPr>
        <p:spPr>
          <a:xfrm>
            <a:off x="503186" y="1988840"/>
            <a:ext cx="8137628" cy="5139869"/>
          </a:xfrm>
          <a:prstGeom prst="rect">
            <a:avLst/>
          </a:prstGeom>
        </p:spPr>
        <p:txBody>
          <a:bodyPr wrap="square">
            <a:spAutoFit/>
          </a:bodyPr>
          <a:lstStyle/>
          <a:p>
            <a:pPr lvl="0" algn="ctr"/>
            <a:r>
              <a:rPr lang="es-ES" sz="4000" b="1" dirty="0"/>
              <a:t>Muchas gracias</a:t>
            </a:r>
          </a:p>
          <a:p>
            <a:pPr lvl="0" algn="ctr"/>
            <a:endParaRPr lang="es-ES" sz="4000" b="1" dirty="0"/>
          </a:p>
          <a:p>
            <a:pPr algn="ctr"/>
            <a:r>
              <a:rPr lang="es-CL" dirty="0"/>
              <a:t>Stefan Larenas</a:t>
            </a:r>
            <a:endParaRPr lang="es-ES" dirty="0"/>
          </a:p>
          <a:p>
            <a:pPr algn="ctr"/>
            <a:r>
              <a:rPr lang="es-CL" dirty="0"/>
              <a:t>Presidente de ODECU</a:t>
            </a:r>
            <a:endParaRPr lang="es-ES" dirty="0"/>
          </a:p>
          <a:p>
            <a:pPr algn="ctr"/>
            <a:r>
              <a:rPr lang="es-CL" u="sng" dirty="0">
                <a:hlinkClick r:id="rId2"/>
              </a:rPr>
              <a:t>stefanl@odecu.cl</a:t>
            </a:r>
            <a:r>
              <a:rPr lang="es-CL" dirty="0"/>
              <a:t> </a:t>
            </a:r>
            <a:endParaRPr lang="es-ES" dirty="0"/>
          </a:p>
          <a:p>
            <a:pPr algn="ctr"/>
            <a:r>
              <a:rPr lang="es-CL" dirty="0"/>
              <a:t>+56 9 9318 2304</a:t>
            </a:r>
          </a:p>
          <a:p>
            <a:pPr algn="ctr"/>
            <a:endParaRPr lang="es-CL" dirty="0"/>
          </a:p>
          <a:p>
            <a:pPr algn="ctr"/>
            <a:endParaRPr lang="es-CL" dirty="0"/>
          </a:p>
          <a:p>
            <a:pPr algn="ctr"/>
            <a:endParaRPr lang="es-CL" dirty="0"/>
          </a:p>
          <a:p>
            <a:pPr algn="ctr"/>
            <a:endParaRPr lang="es-ES" dirty="0"/>
          </a:p>
          <a:p>
            <a:pPr algn="ctr"/>
            <a:r>
              <a:rPr lang="es-CL" dirty="0"/>
              <a:t> Carlos Montoya Ramos</a:t>
            </a:r>
            <a:endParaRPr lang="es-ES" dirty="0"/>
          </a:p>
          <a:p>
            <a:pPr algn="ctr"/>
            <a:r>
              <a:rPr lang="es-CL" dirty="0"/>
              <a:t>Encargado de Comunicaciones ODECU</a:t>
            </a:r>
            <a:endParaRPr lang="es-ES" dirty="0"/>
          </a:p>
          <a:p>
            <a:pPr algn="ctr"/>
            <a:r>
              <a:rPr lang="es-CL" u="sng" dirty="0">
                <a:hlinkClick r:id="rId3"/>
              </a:rPr>
              <a:t>carlos.montoya.ramos@gmail.com</a:t>
            </a:r>
            <a:endParaRPr lang="es-ES" dirty="0"/>
          </a:p>
          <a:p>
            <a:pPr algn="ctr"/>
            <a:r>
              <a:rPr lang="es-CL" dirty="0"/>
              <a:t>+56 9 7579 8763</a:t>
            </a:r>
            <a:endParaRPr lang="es-ES" dirty="0"/>
          </a:p>
          <a:p>
            <a:pPr lvl="0" algn="ctr"/>
            <a:endParaRPr lang="es-ES" sz="1600" dirty="0"/>
          </a:p>
          <a:p>
            <a:pPr marL="285750" lvl="0" indent="-285750" algn="just">
              <a:buFont typeface="Arial" pitchFamily="34" charset="0"/>
              <a:buChar char="•"/>
            </a:pPr>
            <a:endParaRPr lang="es-ES" sz="1600" dirty="0"/>
          </a:p>
        </p:txBody>
      </p:sp>
      <p:cxnSp>
        <p:nvCxnSpPr>
          <p:cNvPr id="6"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spTree>
    <p:extLst>
      <p:ext uri="{BB962C8B-B14F-4D97-AF65-F5344CB8AC3E}">
        <p14:creationId xmlns:p14="http://schemas.microsoft.com/office/powerpoint/2010/main" val="350961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Leches líquidas blancas</a:t>
            </a:r>
          </a:p>
        </p:txBody>
      </p:sp>
      <p:sp>
        <p:nvSpPr>
          <p:cNvPr id="3076" name="Text Box 11"/>
          <p:cNvSpPr txBox="1">
            <a:spLocks noChangeArrowheads="1"/>
          </p:cNvSpPr>
          <p:nvPr/>
        </p:nvSpPr>
        <p:spPr bwMode="auto">
          <a:xfrm>
            <a:off x="169925" y="1221152"/>
            <a:ext cx="8804150" cy="5094664"/>
          </a:xfrm>
          <a:prstGeom prst="rect">
            <a:avLst/>
          </a:prstGeom>
          <a:noFill/>
          <a:ln w="9525">
            <a:noFill/>
            <a:miter lim="800000"/>
            <a:headEnd/>
            <a:tailEnd/>
          </a:ln>
        </p:spPr>
        <p:txBody>
          <a:bodyPr wrap="square">
            <a:spAutoFit/>
          </a:bodyPr>
          <a:lstStyle/>
          <a:p>
            <a:pPr algn="just">
              <a:lnSpc>
                <a:spcPct val="150000"/>
              </a:lnSpc>
              <a:spcBef>
                <a:spcPct val="50000"/>
              </a:spcBef>
            </a:pPr>
            <a:r>
              <a:rPr lang="es-ES" altLang="es-CL" sz="1600" dirty="0"/>
              <a:t>La leche sigue siendo un símbolo de alimentación sana y completa.</a:t>
            </a:r>
          </a:p>
          <a:p>
            <a:pPr algn="just">
              <a:lnSpc>
                <a:spcPct val="150000"/>
              </a:lnSpc>
              <a:spcBef>
                <a:spcPct val="50000"/>
              </a:spcBef>
            </a:pPr>
            <a:r>
              <a:rPr lang="es-ES" altLang="es-CL" sz="1600" dirty="0"/>
              <a:t>¿Todas las marcas que se encuentran en el mercado tienen las mismas cualidades  nutricionales?</a:t>
            </a:r>
          </a:p>
          <a:p>
            <a:pPr algn="just">
              <a:lnSpc>
                <a:spcPct val="150000"/>
              </a:lnSpc>
              <a:spcBef>
                <a:spcPct val="50000"/>
              </a:spcBef>
            </a:pPr>
            <a:r>
              <a:rPr lang="es-ES" altLang="es-CL" sz="1600" dirty="0"/>
              <a:t>Durante 2018, en la discusión suscitada en el mercado de la leche se llegó a afirmar que aquellas que son reconstituidas no tendrían el mismo valor nutricional. </a:t>
            </a:r>
          </a:p>
          <a:p>
            <a:pPr algn="just">
              <a:lnSpc>
                <a:spcPct val="150000"/>
              </a:lnSpc>
              <a:spcBef>
                <a:spcPct val="50000"/>
              </a:spcBef>
            </a:pPr>
            <a:r>
              <a:rPr lang="es-ES" altLang="es-CL" sz="1600" dirty="0"/>
              <a:t>La leche reconstituida se fabrica a partir de leche en polvo que se rehidrata y se completa con los nutrientes propios de la leche natural que pudieran haber sido afectados en el proceso de deshidratación.</a:t>
            </a:r>
          </a:p>
          <a:p>
            <a:pPr algn="just">
              <a:lnSpc>
                <a:spcPct val="150000"/>
              </a:lnSpc>
              <a:spcBef>
                <a:spcPct val="50000"/>
              </a:spcBef>
            </a:pPr>
            <a:r>
              <a:rPr lang="es-ES" altLang="es-CL" sz="1600" dirty="0"/>
              <a:t>En Chile no existe una metodología que nos pueda decir si una leche es reconstituida o no.</a:t>
            </a:r>
          </a:p>
          <a:p>
            <a:pPr algn="just">
              <a:lnSpc>
                <a:spcPct val="150000"/>
              </a:lnSpc>
              <a:spcBef>
                <a:spcPct val="50000"/>
              </a:spcBef>
            </a:pPr>
            <a:r>
              <a:rPr lang="es-ES" altLang="es-CL" sz="1600" dirty="0"/>
              <a:t>En consecuencia, para tener claridad sobre la calidad de leche que se comercializa en Chile. Lo único que pudimos hacer fue una comparación entre ellas y entre lo que declaran en su etiquetado nutricional, principalmente en análisis de macronutrientes.</a:t>
            </a:r>
          </a:p>
        </p:txBody>
      </p:sp>
      <p:sp>
        <p:nvSpPr>
          <p:cNvPr id="3079"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3080"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cxnSp>
        <p:nvCxnSpPr>
          <p:cNvPr id="9"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6157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Leches líquidas blancas</a:t>
            </a:r>
          </a:p>
        </p:txBody>
      </p:sp>
      <p:sp>
        <p:nvSpPr>
          <p:cNvPr id="3076" name="Text Box 11"/>
          <p:cNvSpPr txBox="1">
            <a:spLocks noChangeArrowheads="1"/>
          </p:cNvSpPr>
          <p:nvPr/>
        </p:nvSpPr>
        <p:spPr bwMode="auto">
          <a:xfrm>
            <a:off x="132615" y="868435"/>
            <a:ext cx="5735529" cy="5632311"/>
          </a:xfrm>
          <a:prstGeom prst="rect">
            <a:avLst/>
          </a:prstGeom>
          <a:noFill/>
          <a:ln w="9525">
            <a:noFill/>
            <a:miter lim="800000"/>
            <a:headEnd/>
            <a:tailEnd/>
          </a:ln>
        </p:spPr>
        <p:txBody>
          <a:bodyPr wrap="square">
            <a:spAutoFit/>
          </a:bodyPr>
          <a:lstStyle/>
          <a:p>
            <a:pPr algn="just">
              <a:lnSpc>
                <a:spcPct val="150000"/>
              </a:lnSpc>
              <a:spcBef>
                <a:spcPct val="50000"/>
              </a:spcBef>
            </a:pPr>
            <a:r>
              <a:rPr lang="es-ES" altLang="es-CL" sz="1600" dirty="0"/>
              <a:t>Con tal propósito, ODECU, con apoyo del Fondo Concursable del SERNAC, llevó a cabo la investigación llamada “ESTUDIO DE CALIDAD NUTRICIONAL DE LECHES LÍQUIDAS: Composición nutricional de las leches líquidas, blancas</a:t>
            </a:r>
            <a:r>
              <a:rPr lang="es-ES" altLang="es-CL" sz="1600" dirty="0" smtClean="0"/>
              <a:t>”.</a:t>
            </a:r>
          </a:p>
          <a:p>
            <a:pPr algn="just">
              <a:lnSpc>
                <a:spcPct val="150000"/>
              </a:lnSpc>
              <a:spcBef>
                <a:spcPct val="50000"/>
              </a:spcBef>
            </a:pPr>
            <a:endParaRPr lang="es-ES" altLang="es-CL" sz="1600" dirty="0"/>
          </a:p>
          <a:p>
            <a:pPr algn="just">
              <a:lnSpc>
                <a:spcPct val="150000"/>
              </a:lnSpc>
              <a:spcBef>
                <a:spcPct val="50000"/>
              </a:spcBef>
            </a:pPr>
            <a:r>
              <a:rPr lang="es-ES" altLang="es-CL" sz="1600" dirty="0"/>
              <a:t>En este estudio se analizaron las distintas marcas de leches de vaca, las más vendidas en el mercado chileno, con el fin de compararlas entre ellas y ver si cumplen realmente con lo que declaran en su rótulo, específicamente la información nutricional, y se verificó si realmente existen diferencias significativas entre las distintas marcas, con el objetivo de poder realizar una recomendación clara al consumidor.</a:t>
            </a:r>
          </a:p>
          <a:p>
            <a:pPr>
              <a:lnSpc>
                <a:spcPct val="150000"/>
              </a:lnSpc>
              <a:spcBef>
                <a:spcPct val="50000"/>
              </a:spcBef>
            </a:pPr>
            <a:endParaRPr lang="es-ES" altLang="es-CL" sz="1600" dirty="0"/>
          </a:p>
        </p:txBody>
      </p:sp>
      <p:sp>
        <p:nvSpPr>
          <p:cNvPr id="3079"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3080"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cxnSp>
        <p:nvCxnSpPr>
          <p:cNvPr id="9"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10" name="Imagen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pic>
        <p:nvPicPr>
          <p:cNvPr id="2" name="Imagen 1"/>
          <p:cNvPicPr>
            <a:picLocks noChangeAspect="1"/>
          </p:cNvPicPr>
          <p:nvPr/>
        </p:nvPicPr>
        <p:blipFill>
          <a:blip r:embed="rId3"/>
          <a:stretch>
            <a:fillRect/>
          </a:stretch>
        </p:blipFill>
        <p:spPr>
          <a:xfrm>
            <a:off x="5917632" y="1988840"/>
            <a:ext cx="3019133" cy="3384772"/>
          </a:xfrm>
          <a:prstGeom prst="rect">
            <a:avLst/>
          </a:prstGeom>
        </p:spPr>
      </p:pic>
    </p:spTree>
    <p:extLst>
      <p:ext uri="{BB962C8B-B14F-4D97-AF65-F5344CB8AC3E}">
        <p14:creationId xmlns:p14="http://schemas.microsoft.com/office/powerpoint/2010/main" val="237054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Objetivo del Estudio</a:t>
            </a:r>
          </a:p>
        </p:txBody>
      </p:sp>
      <p:sp>
        <p:nvSpPr>
          <p:cNvPr id="3076" name="Text Box 11"/>
          <p:cNvSpPr txBox="1">
            <a:spLocks noChangeArrowheads="1"/>
          </p:cNvSpPr>
          <p:nvPr/>
        </p:nvSpPr>
        <p:spPr bwMode="auto">
          <a:xfrm>
            <a:off x="132615" y="868435"/>
            <a:ext cx="8804150" cy="5647700"/>
          </a:xfrm>
          <a:prstGeom prst="rect">
            <a:avLst/>
          </a:prstGeom>
          <a:noFill/>
          <a:ln w="9525">
            <a:noFill/>
            <a:miter lim="800000"/>
            <a:headEnd/>
            <a:tailEnd/>
          </a:ln>
        </p:spPr>
        <p:txBody>
          <a:bodyPr wrap="square">
            <a:spAutoFit/>
          </a:bodyPr>
          <a:lstStyle/>
          <a:p>
            <a:pPr>
              <a:lnSpc>
                <a:spcPct val="150000"/>
              </a:lnSpc>
              <a:spcBef>
                <a:spcPct val="50000"/>
              </a:spcBef>
            </a:pPr>
            <a:r>
              <a:rPr lang="es-ES" altLang="es-CL" sz="1600" b="1" dirty="0"/>
              <a:t>OBJETIVOS</a:t>
            </a:r>
          </a:p>
          <a:p>
            <a:pPr>
              <a:lnSpc>
                <a:spcPct val="150000"/>
              </a:lnSpc>
              <a:spcBef>
                <a:spcPct val="50000"/>
              </a:spcBef>
            </a:pPr>
            <a:r>
              <a:rPr lang="es-ES" altLang="es-CL" sz="1600" b="1" dirty="0"/>
              <a:t>Objetivo General</a:t>
            </a:r>
          </a:p>
          <a:p>
            <a:pPr marL="285750" indent="-285750">
              <a:lnSpc>
                <a:spcPct val="150000"/>
              </a:lnSpc>
              <a:spcBef>
                <a:spcPct val="50000"/>
              </a:spcBef>
              <a:buFont typeface="Arial" panose="020B0604020202020204" pitchFamily="34" charset="0"/>
              <a:buChar char="•"/>
            </a:pPr>
            <a:r>
              <a:rPr lang="es-ES" altLang="es-CL" sz="1600" b="1" dirty="0"/>
              <a:t>Determinar </a:t>
            </a:r>
            <a:r>
              <a:rPr lang="es-ES" altLang="es-CL" sz="1600" dirty="0"/>
              <a:t>la composición y aporte nutricional de las leches blancas, verificando el cumplimiento de su etiquetado con la normativa vigente.</a:t>
            </a:r>
          </a:p>
          <a:p>
            <a:pPr marL="285750" indent="-285750">
              <a:lnSpc>
                <a:spcPct val="150000"/>
              </a:lnSpc>
              <a:spcBef>
                <a:spcPct val="50000"/>
              </a:spcBef>
              <a:buFont typeface="Arial" panose="020B0604020202020204" pitchFamily="34" charset="0"/>
              <a:buChar char="•"/>
            </a:pPr>
            <a:r>
              <a:rPr lang="es-ES" altLang="es-CL" sz="1600" b="1" dirty="0"/>
              <a:t>Objetivos Específicos</a:t>
            </a:r>
          </a:p>
          <a:p>
            <a:pPr marL="285750" indent="-285750">
              <a:lnSpc>
                <a:spcPct val="150000"/>
              </a:lnSpc>
              <a:spcBef>
                <a:spcPct val="50000"/>
              </a:spcBef>
              <a:buFont typeface="Arial" panose="020B0604020202020204" pitchFamily="34" charset="0"/>
              <a:buChar char="•"/>
            </a:pPr>
            <a:r>
              <a:rPr lang="es-ES" altLang="es-CL" sz="1400" b="1" dirty="0"/>
              <a:t>Determinar</a:t>
            </a:r>
            <a:r>
              <a:rPr lang="es-ES" altLang="es-CL" sz="1400" dirty="0"/>
              <a:t>, a través de análisis en laboratorio, el contenido de los macronutrientes: Proteínas, Grasas, Hidratos de Carbono, Lactosa; Calcio y Sodio;</a:t>
            </a:r>
          </a:p>
          <a:p>
            <a:pPr marL="285750" indent="-285750">
              <a:lnSpc>
                <a:spcPct val="150000"/>
              </a:lnSpc>
              <a:spcBef>
                <a:spcPct val="50000"/>
              </a:spcBef>
              <a:buFont typeface="Arial" panose="020B0604020202020204" pitchFamily="34" charset="0"/>
              <a:buChar char="•"/>
            </a:pPr>
            <a:r>
              <a:rPr lang="es-ES" altLang="es-CL" sz="1400" b="1" dirty="0"/>
              <a:t>Detectar</a:t>
            </a:r>
            <a:r>
              <a:rPr lang="es-ES" altLang="es-CL" sz="1400" dirty="0"/>
              <a:t>, a través de análisis en laboratorio, el % de presencia de microorganismos: Aerobios </a:t>
            </a:r>
            <a:r>
              <a:rPr lang="es-ES" altLang="es-CL" sz="1400" dirty="0" err="1"/>
              <a:t>Mesófilos</a:t>
            </a:r>
            <a:r>
              <a:rPr lang="es-ES" altLang="es-CL" sz="1400" dirty="0"/>
              <a:t>, </a:t>
            </a:r>
            <a:r>
              <a:rPr lang="es-ES" altLang="es-CL" sz="1400" dirty="0" err="1"/>
              <a:t>Enterobacterias</a:t>
            </a:r>
            <a:r>
              <a:rPr lang="es-ES" altLang="es-CL" sz="1400" dirty="0"/>
              <a:t>, Hongos y Levaduras; el % de presencia de la </a:t>
            </a:r>
            <a:r>
              <a:rPr lang="es-ES" altLang="es-CL" sz="1400" dirty="0" err="1"/>
              <a:t>micotoxina</a:t>
            </a:r>
            <a:r>
              <a:rPr lang="es-ES" altLang="es-CL" sz="1400" dirty="0"/>
              <a:t>: </a:t>
            </a:r>
            <a:r>
              <a:rPr lang="es-ES" altLang="es-CL" sz="1400" dirty="0" err="1"/>
              <a:t>Aflatoxina</a:t>
            </a:r>
            <a:r>
              <a:rPr lang="es-ES" altLang="es-CL" sz="1400" dirty="0"/>
              <a:t> M1;</a:t>
            </a:r>
          </a:p>
          <a:p>
            <a:pPr marL="285750" indent="-285750">
              <a:lnSpc>
                <a:spcPct val="150000"/>
              </a:lnSpc>
              <a:spcBef>
                <a:spcPct val="50000"/>
              </a:spcBef>
              <a:buFont typeface="Arial" panose="020B0604020202020204" pitchFamily="34" charset="0"/>
              <a:buChar char="•"/>
            </a:pPr>
            <a:r>
              <a:rPr lang="es-ES" altLang="es-CL" sz="1400" b="1" dirty="0"/>
              <a:t>Confrontar</a:t>
            </a:r>
            <a:r>
              <a:rPr lang="es-ES" altLang="es-CL" sz="1400" dirty="0"/>
              <a:t> los resultados de los análisis con las informaciones contenidas en el etiquetado de las leches, además del cumplimento de la normativa de etiquetado nutricional en lo que se refiere a los alérgenos,</a:t>
            </a:r>
          </a:p>
          <a:p>
            <a:pPr marL="285750" indent="-285750">
              <a:lnSpc>
                <a:spcPct val="150000"/>
              </a:lnSpc>
              <a:spcBef>
                <a:spcPct val="50000"/>
              </a:spcBef>
              <a:buFont typeface="Arial" panose="020B0604020202020204" pitchFamily="34" charset="0"/>
              <a:buChar char="•"/>
            </a:pPr>
            <a:r>
              <a:rPr lang="es-ES" altLang="es-CL" sz="1400" b="1" dirty="0"/>
              <a:t>Realizar</a:t>
            </a:r>
            <a:r>
              <a:rPr lang="es-ES" altLang="es-CL" sz="1400" dirty="0"/>
              <a:t> una mirada ambiental/ecológica, verificando la entrega de información de la composición y posibilidad de reciclaje de los envases de las leches.</a:t>
            </a:r>
          </a:p>
        </p:txBody>
      </p:sp>
      <p:sp>
        <p:nvSpPr>
          <p:cNvPr id="3079"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3080"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cxnSp>
        <p:nvCxnSpPr>
          <p:cNvPr id="9"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spTree>
    <p:extLst>
      <p:ext uri="{BB962C8B-B14F-4D97-AF65-F5344CB8AC3E}">
        <p14:creationId xmlns:p14="http://schemas.microsoft.com/office/powerpoint/2010/main" val="3860145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Metodología</a:t>
            </a:r>
          </a:p>
        </p:txBody>
      </p:sp>
      <p:sp>
        <p:nvSpPr>
          <p:cNvPr id="3076" name="Text Box 11"/>
          <p:cNvSpPr txBox="1">
            <a:spLocks noChangeArrowheads="1"/>
          </p:cNvSpPr>
          <p:nvPr/>
        </p:nvSpPr>
        <p:spPr bwMode="auto">
          <a:xfrm>
            <a:off x="160338" y="808014"/>
            <a:ext cx="8515895" cy="5016758"/>
          </a:xfrm>
          <a:prstGeom prst="rect">
            <a:avLst/>
          </a:prstGeom>
          <a:noFill/>
          <a:ln w="9525">
            <a:noFill/>
            <a:miter lim="800000"/>
            <a:headEnd/>
            <a:tailEnd/>
          </a:ln>
        </p:spPr>
        <p:txBody>
          <a:bodyPr wrap="square">
            <a:spAutoFit/>
          </a:bodyPr>
          <a:lstStyle/>
          <a:p>
            <a:pPr algn="just"/>
            <a:r>
              <a:rPr lang="es-ES" sz="1600" dirty="0"/>
              <a:t>Para la determinación de la muestra se realizó un sondeo en las tiendas físicas y en internet de los supermercados de Santiago.</a:t>
            </a:r>
          </a:p>
          <a:p>
            <a:pPr algn="just"/>
            <a:endParaRPr lang="es-ES" sz="1600" dirty="0"/>
          </a:p>
          <a:p>
            <a:pPr algn="just"/>
            <a:r>
              <a:rPr lang="es-ES" sz="1600" dirty="0"/>
              <a:t>Las muestras sometidas a los análisis fueron compradas y pagadas anónimamente, tal como un consumidor lo hace.</a:t>
            </a:r>
          </a:p>
          <a:p>
            <a:pPr algn="just"/>
            <a:endParaRPr lang="es-CL" sz="1600" dirty="0"/>
          </a:p>
          <a:p>
            <a:pPr algn="just"/>
            <a:r>
              <a:rPr lang="es-CL" sz="1600" b="1" dirty="0"/>
              <a:t>Determinación de las Muestras</a:t>
            </a:r>
          </a:p>
          <a:p>
            <a:pPr algn="just"/>
            <a:r>
              <a:rPr lang="es-CL" sz="1600" dirty="0"/>
              <a:t> </a:t>
            </a:r>
          </a:p>
          <a:p>
            <a:pPr algn="just"/>
            <a:r>
              <a:rPr lang="es-ES" sz="1600" dirty="0"/>
              <a:t>Para la determinación de la muestra se utilizó el criterio de disponibilidad, es decir, se optó por analizar todas las muestras que estuvieran disponibles en el momento de la compra, con un tope máximo de 24 marcas de leche líquida blanca con lactosa y 6 de leche líquida blanca sin lactosa.</a:t>
            </a:r>
          </a:p>
          <a:p>
            <a:pPr algn="just"/>
            <a:endParaRPr lang="es-CL" sz="1600" dirty="0"/>
          </a:p>
          <a:p>
            <a:pPr algn="just"/>
            <a:r>
              <a:rPr lang="es-ES" sz="1600" dirty="0"/>
              <a:t>Los sondeos de marcas y compras de muestras fueron realizados en la Región Metropolitana de Santiago.</a:t>
            </a:r>
          </a:p>
          <a:p>
            <a:pPr algn="just"/>
            <a:endParaRPr lang="es-CL" sz="1600" dirty="0"/>
          </a:p>
          <a:p>
            <a:pPr marL="285750" indent="-285750" algn="just">
              <a:buFont typeface="Arial" panose="020B0604020202020204" pitchFamily="34" charset="0"/>
              <a:buChar char="•"/>
            </a:pPr>
            <a:r>
              <a:rPr lang="es-ES" sz="1600" dirty="0"/>
              <a:t>El primer sondeo fue realizado en junio del 2018.</a:t>
            </a:r>
          </a:p>
          <a:p>
            <a:pPr marL="285750" indent="-285750" algn="just">
              <a:buFont typeface="Arial" panose="020B0604020202020204" pitchFamily="34" charset="0"/>
              <a:buChar char="•"/>
            </a:pPr>
            <a:r>
              <a:rPr lang="es-ES" sz="1600" dirty="0"/>
              <a:t>El segundo sondeo fue realizado en octubre del 2018.</a:t>
            </a:r>
          </a:p>
          <a:p>
            <a:pPr marL="285750" indent="-285750" algn="just">
              <a:buFont typeface="Arial" panose="020B0604020202020204" pitchFamily="34" charset="0"/>
              <a:buChar char="•"/>
            </a:pPr>
            <a:r>
              <a:rPr lang="es-ES" sz="1600" dirty="0"/>
              <a:t>Las compras fueron realizadas durante los meses de noviembre y diciembre del 2018.</a:t>
            </a:r>
            <a:r>
              <a:rPr lang="es-CL" altLang="es-CL" sz="1600" dirty="0"/>
              <a:t/>
            </a:r>
            <a:br>
              <a:rPr lang="es-CL" altLang="es-CL" sz="1600" dirty="0"/>
            </a:br>
            <a:endParaRPr lang="es-CL" altLang="es-CL" sz="1600" dirty="0"/>
          </a:p>
        </p:txBody>
      </p:sp>
      <p:sp>
        <p:nvSpPr>
          <p:cNvPr id="3079"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3080"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cxnSp>
        <p:nvCxnSpPr>
          <p:cNvPr id="10"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spTree>
    <p:extLst>
      <p:ext uri="{BB962C8B-B14F-4D97-AF65-F5344CB8AC3E}">
        <p14:creationId xmlns:p14="http://schemas.microsoft.com/office/powerpoint/2010/main" val="2089089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Muestra</a:t>
            </a:r>
          </a:p>
        </p:txBody>
      </p:sp>
      <p:sp>
        <p:nvSpPr>
          <p:cNvPr id="3"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4"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cxnSp>
        <p:nvCxnSpPr>
          <p:cNvPr id="6"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691" y="1916832"/>
            <a:ext cx="8705710" cy="28506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7761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Precios</a:t>
            </a:r>
          </a:p>
        </p:txBody>
      </p:sp>
      <p:sp>
        <p:nvSpPr>
          <p:cNvPr id="3"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4"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cxnSp>
        <p:nvCxnSpPr>
          <p:cNvPr id="5"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pic>
        <p:nvPicPr>
          <p:cNvPr id="8" name="Imagen 7"/>
          <p:cNvPicPr>
            <a:picLocks noChangeAspect="1"/>
          </p:cNvPicPr>
          <p:nvPr/>
        </p:nvPicPr>
        <p:blipFill>
          <a:blip r:embed="rId3"/>
          <a:stretch>
            <a:fillRect/>
          </a:stretch>
        </p:blipFill>
        <p:spPr>
          <a:xfrm>
            <a:off x="160338" y="879206"/>
            <a:ext cx="4162189" cy="1974473"/>
          </a:xfrm>
          <a:prstGeom prst="rect">
            <a:avLst/>
          </a:prstGeom>
        </p:spPr>
      </p:pic>
      <p:pic>
        <p:nvPicPr>
          <p:cNvPr id="9" name="Imagen 8"/>
          <p:cNvPicPr>
            <a:picLocks noChangeAspect="1"/>
          </p:cNvPicPr>
          <p:nvPr/>
        </p:nvPicPr>
        <p:blipFill>
          <a:blip r:embed="rId4"/>
          <a:stretch>
            <a:fillRect/>
          </a:stretch>
        </p:blipFill>
        <p:spPr>
          <a:xfrm>
            <a:off x="155224" y="3717032"/>
            <a:ext cx="4566805" cy="2178419"/>
          </a:xfrm>
          <a:prstGeom prst="rect">
            <a:avLst/>
          </a:prstGeom>
        </p:spPr>
      </p:pic>
      <p:pic>
        <p:nvPicPr>
          <p:cNvPr id="10" name="Imagen 9"/>
          <p:cNvPicPr>
            <a:picLocks noChangeAspect="1"/>
          </p:cNvPicPr>
          <p:nvPr/>
        </p:nvPicPr>
        <p:blipFill>
          <a:blip r:embed="rId5"/>
          <a:stretch>
            <a:fillRect/>
          </a:stretch>
        </p:blipFill>
        <p:spPr>
          <a:xfrm>
            <a:off x="4424930" y="879206"/>
            <a:ext cx="4511835" cy="2157462"/>
          </a:xfrm>
          <a:prstGeom prst="rect">
            <a:avLst/>
          </a:prstGeom>
        </p:spPr>
      </p:pic>
      <p:pic>
        <p:nvPicPr>
          <p:cNvPr id="11" name="Imagen 10"/>
          <p:cNvPicPr>
            <a:picLocks noChangeAspect="1"/>
          </p:cNvPicPr>
          <p:nvPr/>
        </p:nvPicPr>
        <p:blipFill>
          <a:blip r:embed="rId6"/>
          <a:stretch>
            <a:fillRect/>
          </a:stretch>
        </p:blipFill>
        <p:spPr>
          <a:xfrm>
            <a:off x="4842042" y="4725144"/>
            <a:ext cx="4267175" cy="1647558"/>
          </a:xfrm>
          <a:prstGeom prst="rect">
            <a:avLst/>
          </a:prstGeom>
        </p:spPr>
      </p:pic>
    </p:spTree>
    <p:extLst>
      <p:ext uri="{BB962C8B-B14F-4D97-AF65-F5344CB8AC3E}">
        <p14:creationId xmlns:p14="http://schemas.microsoft.com/office/powerpoint/2010/main" val="3470165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Resultados</a:t>
            </a:r>
          </a:p>
        </p:txBody>
      </p:sp>
      <p:sp>
        <p:nvSpPr>
          <p:cNvPr id="5"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6"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cxnSp>
        <p:nvCxnSpPr>
          <p:cNvPr id="9"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10" name="Imagen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pic>
        <p:nvPicPr>
          <p:cNvPr id="3" name="Imagen 2"/>
          <p:cNvPicPr>
            <a:picLocks noChangeAspect="1"/>
          </p:cNvPicPr>
          <p:nvPr/>
        </p:nvPicPr>
        <p:blipFill>
          <a:blip r:embed="rId3"/>
          <a:stretch>
            <a:fillRect/>
          </a:stretch>
        </p:blipFill>
        <p:spPr>
          <a:xfrm>
            <a:off x="121285" y="1485876"/>
            <a:ext cx="8815480" cy="3240361"/>
          </a:xfrm>
          <a:prstGeom prst="rect">
            <a:avLst/>
          </a:prstGeom>
        </p:spPr>
      </p:pic>
      <p:sp>
        <p:nvSpPr>
          <p:cNvPr id="8" name="Elipse 7"/>
          <p:cNvSpPr/>
          <p:nvPr/>
        </p:nvSpPr>
        <p:spPr>
          <a:xfrm>
            <a:off x="5666581" y="2829509"/>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Elipse 10"/>
          <p:cNvSpPr/>
          <p:nvPr/>
        </p:nvSpPr>
        <p:spPr>
          <a:xfrm>
            <a:off x="4595614" y="2181833"/>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2" name="Elipse 11"/>
          <p:cNvSpPr/>
          <p:nvPr/>
        </p:nvSpPr>
        <p:spPr>
          <a:xfrm>
            <a:off x="5666581" y="3763714"/>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3" name="Elipse 12"/>
          <p:cNvSpPr/>
          <p:nvPr/>
        </p:nvSpPr>
        <p:spPr>
          <a:xfrm>
            <a:off x="4595614" y="3755206"/>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4" name="Elipse 13"/>
          <p:cNvSpPr/>
          <p:nvPr/>
        </p:nvSpPr>
        <p:spPr>
          <a:xfrm>
            <a:off x="5171281" y="3759460"/>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Elipse 14"/>
          <p:cNvSpPr/>
          <p:nvPr/>
        </p:nvSpPr>
        <p:spPr>
          <a:xfrm>
            <a:off x="5666581" y="2181833"/>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p:cNvSpPr/>
          <p:nvPr/>
        </p:nvSpPr>
        <p:spPr>
          <a:xfrm>
            <a:off x="7631609" y="3121460"/>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Elipse 16"/>
          <p:cNvSpPr/>
          <p:nvPr/>
        </p:nvSpPr>
        <p:spPr>
          <a:xfrm>
            <a:off x="7659415" y="2489188"/>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2384315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a:solidFill>
                  <a:schemeClr val="tx1">
                    <a:lumMod val="75000"/>
                    <a:lumOff val="25000"/>
                  </a:schemeClr>
                </a:solidFill>
              </a:rPr>
              <a:t>Resultados</a:t>
            </a:r>
          </a:p>
        </p:txBody>
      </p:sp>
      <p:cxnSp>
        <p:nvCxnSpPr>
          <p:cNvPr id="4" name="7 Conector recto"/>
          <p:cNvCxnSpPr/>
          <p:nvPr/>
        </p:nvCxnSpPr>
        <p:spPr>
          <a:xfrm>
            <a:off x="0" y="620688"/>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5"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6"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10" name="Imagen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159" y="20224"/>
            <a:ext cx="1555606" cy="600464"/>
          </a:xfrm>
          <a:prstGeom prst="rect">
            <a:avLst/>
          </a:prstGeom>
        </p:spPr>
      </p:pic>
      <p:pic>
        <p:nvPicPr>
          <p:cNvPr id="3" name="Imagen 2"/>
          <p:cNvPicPr>
            <a:picLocks noChangeAspect="1"/>
          </p:cNvPicPr>
          <p:nvPr/>
        </p:nvPicPr>
        <p:blipFill>
          <a:blip r:embed="rId3"/>
          <a:stretch>
            <a:fillRect/>
          </a:stretch>
        </p:blipFill>
        <p:spPr>
          <a:xfrm>
            <a:off x="160339" y="1485876"/>
            <a:ext cx="8791770" cy="3259079"/>
          </a:xfrm>
          <a:prstGeom prst="rect">
            <a:avLst/>
          </a:prstGeom>
        </p:spPr>
      </p:pic>
      <p:sp>
        <p:nvSpPr>
          <p:cNvPr id="8" name="Elipse 7"/>
          <p:cNvSpPr/>
          <p:nvPr/>
        </p:nvSpPr>
        <p:spPr>
          <a:xfrm>
            <a:off x="4590281" y="2852936"/>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9" name="Elipse 8"/>
          <p:cNvSpPr/>
          <p:nvPr/>
        </p:nvSpPr>
        <p:spPr>
          <a:xfrm>
            <a:off x="4590281" y="3139450"/>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Elipse 10"/>
          <p:cNvSpPr/>
          <p:nvPr/>
        </p:nvSpPr>
        <p:spPr>
          <a:xfrm>
            <a:off x="4599037" y="3860652"/>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2" name="Elipse 11"/>
          <p:cNvSpPr/>
          <p:nvPr/>
        </p:nvSpPr>
        <p:spPr>
          <a:xfrm>
            <a:off x="7610704" y="2497881"/>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3" name="Elipse 12"/>
          <p:cNvSpPr/>
          <p:nvPr/>
        </p:nvSpPr>
        <p:spPr>
          <a:xfrm>
            <a:off x="7668344" y="3212976"/>
            <a:ext cx="576064"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2210135860"/>
      </p:ext>
    </p:extLst>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13206</TotalTime>
  <Words>1020</Words>
  <Application>Microsoft Office PowerPoint</Application>
  <PresentationFormat>Presentación en pantalla (4:3)</PresentationFormat>
  <Paragraphs>103</Paragraphs>
  <Slides>17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17</vt:i4>
      </vt:variant>
    </vt:vector>
  </HeadingPairs>
  <TitlesOfParts>
    <vt:vector size="21" baseType="lpstr">
      <vt:lpstr>Arial</vt:lpstr>
      <vt:lpstr>Calibri</vt:lpstr>
      <vt:lpstr>Trebuchet MS</vt:lpstr>
      <vt:lpstr>Diseño predeterminado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Universidad Diego Portales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tank2</dc:creator>
  <cp:lastModifiedBy>carlos montoya ramos</cp:lastModifiedBy>
  <cp:revision>603</cp:revision>
  <cp:lastPrinted>2017-01-09T19:47:25Z</cp:lastPrinted>
  <dcterms:created xsi:type="dcterms:W3CDTF">2011-04-12T13:31:02Z</dcterms:created>
  <dcterms:modified xsi:type="dcterms:W3CDTF">2019-03-19T13:41:11Z</dcterms:modified>
</cp:coreProperties>
</file>